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14.xml" Type="http://schemas.openxmlformats.org/officeDocument/2006/relationships/slide" Id="rId19"/><Relationship Target="slides/slide31.xml" Type="http://schemas.openxmlformats.org/officeDocument/2006/relationships/slide" Id="rId36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2.xml" Type="http://schemas.openxmlformats.org/officeDocument/2006/relationships/slide" Id="rId47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slides/slide35.xml" Type="http://schemas.openxmlformats.org/officeDocument/2006/relationships/slide" Id="rId40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s/slide36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slides/slide37.xml" Type="http://schemas.openxmlformats.org/officeDocument/2006/relationships/slide" Id="rId42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Welcome to your library, teachers.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So what are we about? We've always been about ...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books, about reading, thinking, understanding, thinking, discussing...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So what's new?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We've gone quiet during class times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" name="Shape 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4" name="Shape 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Our message to the students is to respect others in a shared space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To encourage silent study, we've arranged 2 chairs to a table in the VCE private study area.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We have some basic rules: No games during class time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No bags in the library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Definitely no food in the library - this is a struggle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1" name="Shape 2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We help students find and manage information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8" name="Shape 2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Without guidance, students can get lost in their research process, especially with an overwhelming number of results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0" name="Shape 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4" name="Shape 2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0" name="Shape 2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6" name="Shape 2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We can help you use technology for learning, not learn to use technology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1000" lang="en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 library webpages. Make a time with us and we'll show you around this resource. Let us know what to add, what you need, how you'd like it organised.</a:t>
            </a:r>
          </a:p>
          <a:p>
            <a:r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We are not isolated, we are part of the school, the curriculum and the everyday learning and teaching. We're here to work with you.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9" name="Shape 2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0" name="Shape 3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3" name="Shape 3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Okay, so who are we? Humour me as I introduce the team.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8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5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4.jp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9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6.jp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0.pn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7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4"/><Relationship Target="../media/image00.png" Type="http://schemas.openxmlformats.org/officeDocument/2006/relationships/image" Id="rId3"/><Relationship Target="../media/image05.png" Type="http://schemas.openxmlformats.org/officeDocument/2006/relationships/image" Id="rId6"/><Relationship Target="../media/image04.png" Type="http://schemas.openxmlformats.org/officeDocument/2006/relationships/image" Id="rId5"/><Relationship Target="../media/image01.png" Type="http://schemas.openxmlformats.org/officeDocument/2006/relationships/image" Id="rId8"/><Relationship Target="../media/image07.png" Type="http://schemas.openxmlformats.org/officeDocument/2006/relationships/image" Id="rId7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9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84344" x="5234791"/>
            <a:ext cy="3665099" cx="3729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600" lang="en">
                <a:latin typeface="Verdana"/>
                <a:ea typeface="Verdana"/>
                <a:cs typeface="Verdana"/>
                <a:sym typeface="Verdana"/>
              </a:rPr>
              <a:t>Welcome to your library</a:t>
            </a:r>
          </a:p>
        </p:txBody>
      </p:sp>
      <p:sp>
        <p:nvSpPr>
          <p:cNvPr id="24" name="Shape 24"/>
          <p:cNvSpPr/>
          <p:nvPr/>
        </p:nvSpPr>
        <p:spPr>
          <a:xfrm>
            <a:off y="97975" x="269410"/>
            <a:ext cy="6395852" cx="44323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5" name="Shape 25"/>
          <p:cNvSpPr txBox="1"/>
          <p:nvPr/>
        </p:nvSpPr>
        <p:spPr>
          <a:xfrm>
            <a:off y="6273153" x="5296402"/>
            <a:ext cy="390299" cx="3724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b="1" lang="en">
                <a:latin typeface="Verdana"/>
                <a:ea typeface="Verdana"/>
                <a:cs typeface="Verdana"/>
                <a:sym typeface="Verdana"/>
              </a:rPr>
              <a:t>Melbourne High School Library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y="6573325" x="369700"/>
            <a:ext cy="344700" cx="3641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Charmaine Fornoff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 txBox="1"/>
          <p:nvPr/>
        </p:nvSpPr>
        <p:spPr>
          <a:xfrm>
            <a:off y="2370780" x="566786"/>
            <a:ext cy="392399" cx="1717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Tania Sheko</a:t>
            </a:r>
          </a:p>
          <a:p>
            <a:pPr rtl="0" lvl="0">
              <a:buNone/>
            </a:pPr>
            <a:r>
              <a:rPr lang="en"/>
              <a:t>@taniatorikova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y="2926516" x="89869"/>
            <a:ext cy="3609299" cx="86315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
</a:t>
            </a: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Working with faculties:</a:t>
            </a:r>
          </a:p>
          <a:p>
            <a:r>
              <a:t/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Studio Arts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Visual Communication Design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LOTE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Music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English Language</a:t>
            </a:r>
          </a:p>
          <a:p>
            <a:pPr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English </a:t>
            </a:r>
          </a:p>
        </p:txBody>
      </p:sp>
      <p:sp>
        <p:nvSpPr>
          <p:cNvPr id="98" name="Shape 98"/>
          <p:cNvSpPr/>
          <p:nvPr/>
        </p:nvSpPr>
        <p:spPr>
          <a:xfrm>
            <a:off y="76211" x="89869"/>
            <a:ext cy="2299928" cx="28999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9" name="Shape 99"/>
          <p:cNvSpPr txBox="1"/>
          <p:nvPr/>
        </p:nvSpPr>
        <p:spPr>
          <a:xfrm>
            <a:off y="134100" x="3153225"/>
            <a:ext cy="2478600" cx="5595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Responsible for - </a:t>
            </a:r>
          </a:p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Management of the library and its staff</a:t>
            </a:r>
          </a:p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Passion: connecting your classes to the outside world (anywhere, anytime learning)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/>
        </p:nvSpPr>
        <p:spPr>
          <a:xfrm>
            <a:off y="6418383" x="82936"/>
            <a:ext cy="598199" cx="37200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Denise Beanland - Library technician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y="982879" x="4454041"/>
            <a:ext cy="4534199" cx="3962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
</a:t>
            </a:r>
          </a:p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Responsible for -</a:t>
            </a:r>
          </a:p>
          <a:p>
            <a:r>
              <a:t/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journals/periodicals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promotional displays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photography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reading promotion (displays)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parent volunteers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106" name="Shape 106"/>
          <p:cNvSpPr/>
          <p:nvPr/>
        </p:nvSpPr>
        <p:spPr>
          <a:xfrm>
            <a:off y="0" x="188650"/>
            <a:ext cy="6324600" cx="2857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/>
          <p:nvPr/>
        </p:nvSpPr>
        <p:spPr>
          <a:xfrm>
            <a:off y="790666" x="586059"/>
            <a:ext cy="1950627" cx="25636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2" name="Shape 112"/>
          <p:cNvSpPr txBox="1"/>
          <p:nvPr/>
        </p:nvSpPr>
        <p:spPr>
          <a:xfrm>
            <a:off y="2898986" x="566595"/>
            <a:ext cy="428700" cx="3269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Jenny Krasnowski - Library technician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y="1350600" x="3490525"/>
            <a:ext cy="4288199" cx="4774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Responsible for -</a:t>
            </a:r>
          </a:p>
          <a:p>
            <a:r>
              <a:t/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Cataloguing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Audio-visual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Clickview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600" lang="en">
                <a:latin typeface="Verdana"/>
                <a:ea typeface="Verdana"/>
                <a:cs typeface="Verdana"/>
                <a:sym typeface="Verdana"/>
              </a:rPr>
              <a:t>We have always been about...</a:t>
            </a:r>
          </a:p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/>
        </p:nvSpPr>
        <p:spPr>
          <a:xfrm>
            <a:off y="333375" x="2190750"/>
            <a:ext cy="6191250" cx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600" lang="en">
                <a:latin typeface="Verdana"/>
                <a:ea typeface="Verdana"/>
                <a:cs typeface="Verdana"/>
                <a:sym typeface="Verdana"/>
              </a:rPr>
              <a:t>What's new?</a:t>
            </a:r>
          </a:p>
        </p:txBody>
      </p:sp>
      <p:sp>
        <p:nvSpPr>
          <p:cNvPr id="130" name="Shape 130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1677048" x="4517530"/>
            <a:ext cy="2632499" cx="4481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We've gone quiet</a:t>
            </a:r>
          </a:p>
          <a:p>
            <a:r>
              <a:t/>
            </a:r>
          </a:p>
        </p:txBody>
      </p:sp>
      <p:sp>
        <p:nvSpPr>
          <p:cNvPr id="136" name="Shape 136"/>
          <p:cNvSpPr/>
          <p:nvPr/>
        </p:nvSpPr>
        <p:spPr>
          <a:xfrm>
            <a:off y="114548" x="161189"/>
            <a:ext cy="6351146" cx="422514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7" name="Shape 137"/>
          <p:cNvSpPr txBox="1"/>
          <p:nvPr/>
        </p:nvSpPr>
        <p:spPr>
          <a:xfrm>
            <a:off y="6480900" x="18475"/>
            <a:ext cy="295800" cx="8480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http://www.goodreads.com/user/show/4048840-hallowwanderer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82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                 What!?</a:t>
            </a:r>
          </a:p>
        </p:txBody>
      </p:sp>
      <p:sp>
        <p:nvSpPr>
          <p:cNvPr id="143" name="Shape 143"/>
          <p:cNvSpPr/>
          <p:nvPr/>
        </p:nvSpPr>
        <p:spPr>
          <a:xfrm>
            <a:off y="1223138" x="1289071"/>
            <a:ext cy="5029623" cx="67102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4" name="Shape 144"/>
          <p:cNvSpPr txBox="1"/>
          <p:nvPr/>
        </p:nvSpPr>
        <p:spPr>
          <a:xfrm>
            <a:off y="6292600" x="1255200"/>
            <a:ext cy="425700" cx="67361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http://aquieterstorm.tumblr.com/archive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74637" x="457200"/>
            <a:ext cy="28679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         You heard correctly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74637" x="85338"/>
            <a:ext cy="3026999" cx="4323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There is a choice for VCE students</a:t>
            </a:r>
          </a:p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in private study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y="6231775" x="123039"/>
            <a:ext cy="243300" cx="8713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http://thewholeenchelleada.blogspot.com.au/2010/09/creative-challenge-day-nine.html</a:t>
            </a:r>
          </a:p>
        </p:txBody>
      </p:sp>
      <p:sp>
        <p:nvSpPr>
          <p:cNvPr id="156" name="Shape 156"/>
          <p:cNvSpPr/>
          <p:nvPr/>
        </p:nvSpPr>
        <p:spPr>
          <a:xfrm>
            <a:off y="274637" x="4472189"/>
            <a:ext cy="5735521" cx="45573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ctrTitle"/>
          </p:nvPr>
        </p:nvSpPr>
        <p:spPr>
          <a:xfrm>
            <a:off y="67960" x="685800"/>
            <a:ext cy="7046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600" lang="en">
                <a:latin typeface="Verdana"/>
                <a:ea typeface="Verdana"/>
                <a:cs typeface="Verdana"/>
                <a:sym typeface="Verdana"/>
              </a:rPr>
              <a:t>Yes, we are a space</a:t>
            </a:r>
          </a:p>
        </p:txBody>
      </p:sp>
      <p:sp>
        <p:nvSpPr>
          <p:cNvPr id="32" name="Shape 32"/>
          <p:cNvSpPr/>
          <p:nvPr/>
        </p:nvSpPr>
        <p:spPr>
          <a:xfrm>
            <a:off y="772660" x="1673683"/>
            <a:ext cy="5796633" cx="579663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3" name="Shape 33"/>
          <p:cNvSpPr txBox="1"/>
          <p:nvPr/>
        </p:nvSpPr>
        <p:spPr>
          <a:xfrm>
            <a:off y="6581525" x="1650575"/>
            <a:ext cy="273600" cx="6310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Matthias Adolfsson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y="117033" x="108840"/>
            <a:ext cy="5140800" cx="4662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r>
              <a:t/>
            </a:r>
          </a:p>
          <a:p>
            <a:pPr rtl="0" lvl="0"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Silent individual study in the library </a:t>
            </a:r>
          </a:p>
          <a:p>
            <a:pPr rtl="0" lvl="0"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or</a:t>
            </a:r>
          </a:p>
          <a:p>
            <a:pPr rtl="0" lvl="0"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collaborative study/quiet discussion in the dining hall</a:t>
            </a:r>
          </a:p>
        </p:txBody>
      </p:sp>
      <p:sp>
        <p:nvSpPr>
          <p:cNvPr id="162" name="Shape 162"/>
          <p:cNvSpPr/>
          <p:nvPr/>
        </p:nvSpPr>
        <p:spPr>
          <a:xfrm>
            <a:off y="189841" x="4993219"/>
            <a:ext cy="6086151" cx="39184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3" name="Shape 163"/>
          <p:cNvSpPr txBox="1"/>
          <p:nvPr/>
        </p:nvSpPr>
        <p:spPr>
          <a:xfrm>
            <a:off y="6300917" x="131329"/>
            <a:ext cy="462900" cx="8909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http://www.megamonalisa.com/index.php?page=authors&amp;author=Mr+Rallentando&amp;artwork=dilemma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/>
          <p:nvPr/>
        </p:nvSpPr>
        <p:spPr>
          <a:xfrm>
            <a:off y="231794" x="1572999"/>
            <a:ext cy="6552005" cx="61459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69" name="Shape 169"/>
          <p:cNvSpPr txBox="1"/>
          <p:nvPr/>
        </p:nvSpPr>
        <p:spPr>
          <a:xfrm>
            <a:off y="6323025" x="1571775"/>
            <a:ext cy="486600" cx="6112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http://9gag.com/gag/228577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y="540443" x="5411969"/>
            <a:ext cy="5247299" cx="3402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library is a shared space. </a:t>
            </a:r>
          </a:p>
          <a:p>
            <a:r>
              <a:t/>
            </a:r>
          </a:p>
          <a:p>
            <a:pPr rtl="0" lvl="0">
              <a:buNone/>
            </a:pPr>
            <a:r>
              <a:rPr b="0"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Respect your fellow students.</a:t>
            </a:r>
          </a:p>
          <a:p>
            <a:r>
              <a:t/>
            </a:r>
          </a:p>
        </p:txBody>
      </p:sp>
      <p:sp>
        <p:nvSpPr>
          <p:cNvPr id="175" name="Shape 175"/>
          <p:cNvSpPr/>
          <p:nvPr/>
        </p:nvSpPr>
        <p:spPr>
          <a:xfrm>
            <a:off y="159779" x="495223"/>
            <a:ext cy="6161986" cx="41059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76" name="Shape 176"/>
          <p:cNvSpPr txBox="1"/>
          <p:nvPr/>
        </p:nvSpPr>
        <p:spPr>
          <a:xfrm>
            <a:off y="6370000" x="129400"/>
            <a:ext cy="388199" cx="67286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http://imgfave.com/search/elephants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y="274637" x="146163"/>
            <a:ext cy="805799" cx="8868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  Don't move the furniture please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83" name="Shape 183"/>
          <p:cNvSpPr/>
          <p:nvPr/>
        </p:nvSpPr>
        <p:spPr>
          <a:xfrm>
            <a:off y="1122527" x="1304604"/>
            <a:ext cy="5445372" cx="6341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y="274637" x="457200"/>
            <a:ext cy="3430799" cx="36455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No games during class time </a:t>
            </a:r>
          </a:p>
        </p:txBody>
      </p:sp>
      <p:sp>
        <p:nvSpPr>
          <p:cNvPr id="189" name="Shape 189"/>
          <p:cNvSpPr/>
          <p:nvPr/>
        </p:nvSpPr>
        <p:spPr>
          <a:xfrm>
            <a:off y="158533" x="4165859"/>
            <a:ext cy="6344177" cx="43204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0" name="Shape 190"/>
          <p:cNvSpPr txBox="1"/>
          <p:nvPr/>
        </p:nvSpPr>
        <p:spPr>
          <a:xfrm>
            <a:off y="6535900" x="4118125"/>
            <a:ext cy="273600" cx="4136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Elena Balbusso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y="274637" x="457200"/>
            <a:ext cy="8057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            No bags in library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1171673" x="457200"/>
            <a:ext cy="53960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97" name="Shape 197"/>
          <p:cNvSpPr/>
          <p:nvPr/>
        </p:nvSpPr>
        <p:spPr>
          <a:xfrm>
            <a:off y="1244896" x="2146135"/>
            <a:ext cy="5295370" cx="47748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228555" x="457200"/>
            <a:ext cy="2990099" cx="33719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Definitely no food</a:t>
            </a:r>
          </a:p>
        </p:txBody>
      </p:sp>
      <p:sp>
        <p:nvSpPr>
          <p:cNvPr id="203" name="Shape 203"/>
          <p:cNvSpPr/>
          <p:nvPr/>
        </p:nvSpPr>
        <p:spPr>
          <a:xfrm>
            <a:off y="274637" x="4381500"/>
            <a:ext cy="6124575" cx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4" name="Shape 204"/>
          <p:cNvSpPr txBox="1"/>
          <p:nvPr/>
        </p:nvSpPr>
        <p:spPr>
          <a:xfrm>
            <a:off y="6443200" x="4387650"/>
            <a:ext cy="359400" cx="44429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000" lang="en"/>
              <a:t>http://thechive.files.wordpress.com/2012/11/dumb-people-stupid-37.jpg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y="1327283" x="4742115"/>
            <a:ext cy="3418200" cx="42533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Sorry, no juice bottles allowed, only water bottles</a:t>
            </a:r>
          </a:p>
          <a:p>
            <a:r>
              <a:t/>
            </a:r>
          </a:p>
        </p:txBody>
      </p:sp>
      <p:sp>
        <p:nvSpPr>
          <p:cNvPr id="210" name="Shape 210"/>
          <p:cNvSpPr/>
          <p:nvPr/>
        </p:nvSpPr>
        <p:spPr>
          <a:xfrm>
            <a:off y="874729" x="0"/>
            <a:ext cy="5108540" cx="44815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1" name="Shape 211"/>
          <p:cNvSpPr txBox="1"/>
          <p:nvPr/>
        </p:nvSpPr>
        <p:spPr>
          <a:xfrm>
            <a:off y="6240600" x="147875"/>
            <a:ext cy="351300" cx="8963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http://littlechien.tumblr.com/post/35552263724/littlechien-via-allakinda-ellarbailey-and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y="274637" x="4959646"/>
            <a:ext cy="4850699" cx="37272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library is (obviously) a great place to read quietly</a:t>
            </a:r>
          </a:p>
          <a:p>
            <a:r>
              <a:t/>
            </a:r>
          </a:p>
        </p:txBody>
      </p:sp>
      <p:sp>
        <p:nvSpPr>
          <p:cNvPr id="217" name="Shape 217"/>
          <p:cNvSpPr/>
          <p:nvPr/>
        </p:nvSpPr>
        <p:spPr>
          <a:xfrm>
            <a:off y="123623" x="289629"/>
            <a:ext cy="6401964" cx="42834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8" name="Shape 218"/>
          <p:cNvSpPr txBox="1"/>
          <p:nvPr/>
        </p:nvSpPr>
        <p:spPr>
          <a:xfrm>
            <a:off y="6536350" x="92425"/>
            <a:ext cy="221699" cx="8373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http://eintail.exblog.jp/14640081/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y="137787" x="457200"/>
            <a:ext cy="8208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       How we support students</a:t>
            </a:r>
          </a:p>
        </p:txBody>
      </p:sp>
      <p:sp>
        <p:nvSpPr>
          <p:cNvPr id="224" name="Shape 224"/>
          <p:cNvSpPr/>
          <p:nvPr/>
        </p:nvSpPr>
        <p:spPr>
          <a:xfrm>
            <a:off y="958587" x="1175056"/>
            <a:ext cy="5513894" cx="71724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5" name="Shape 225"/>
          <p:cNvSpPr txBox="1"/>
          <p:nvPr/>
        </p:nvSpPr>
        <p:spPr>
          <a:xfrm>
            <a:off y="6505500" x="1133550"/>
            <a:ext cy="334500" cx="71468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http://blackandwtf.tumblr.com/post/436688241/via-farrah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ctrTitle"/>
          </p:nvPr>
        </p:nvSpPr>
        <p:spPr>
          <a:xfrm>
            <a:off y="192385" x="67870"/>
            <a:ext cy="3332700" cx="4731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600" lang="en">
                <a:latin typeface="Verdana"/>
                <a:ea typeface="Verdana"/>
                <a:cs typeface="Verdana"/>
                <a:sym typeface="Verdana"/>
              </a:rPr>
              <a:t>Just above Music</a:t>
            </a:r>
          </a:p>
        </p:txBody>
      </p:sp>
      <p:sp>
        <p:nvSpPr>
          <p:cNvPr id="39" name="Shape 39"/>
          <p:cNvSpPr/>
          <p:nvPr/>
        </p:nvSpPr>
        <p:spPr>
          <a:xfrm>
            <a:off y="118875" x="4749296"/>
            <a:ext cy="6282925" cx="42287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0" name="Shape 40"/>
          <p:cNvSpPr txBox="1"/>
          <p:nvPr/>
        </p:nvSpPr>
        <p:spPr>
          <a:xfrm>
            <a:off y="6414250" x="138227"/>
            <a:ext cy="304200" cx="88997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http://www.faciepopuli.com/post/29683802019/jacques-lowe-the-joy-of-music-n-y-c-1960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271876" x="67363"/>
            <a:ext cy="1505099" cx="4595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Research is a life skill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y="2610722" x="82563"/>
            <a:ext cy="4024799" cx="4519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 are always seeking information. What car or stereo should I buy? Which college should I choose? Which book should I read next? </a:t>
            </a:r>
          </a:p>
        </p:txBody>
      </p:sp>
      <p:sp>
        <p:nvSpPr>
          <p:cNvPr id="232" name="Shape 232"/>
          <p:cNvSpPr/>
          <p:nvPr/>
        </p:nvSpPr>
        <p:spPr>
          <a:xfrm>
            <a:off y="130637" x="4627750"/>
            <a:ext cy="6596725" cx="43976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33" name="Shape 233"/>
          <p:cNvSpPr txBox="1"/>
          <p:nvPr/>
        </p:nvSpPr>
        <p:spPr>
          <a:xfrm>
            <a:off y="6444675" x="66350"/>
            <a:ext cy="273600" cx="45314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Image source: http://scribol.com/stories/geek/recent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274637" x="141674"/>
            <a:ext cy="1067099" cx="8863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sz="3000" lang="en">
                <a:latin typeface="Verdana"/>
                <a:ea typeface="Verdana"/>
                <a:cs typeface="Verdana"/>
                <a:sym typeface="Verdana"/>
              </a:rPr>
              <a:t>And don't forget,</a:t>
            </a:r>
          </a:p>
          <a:p>
            <a:pPr>
              <a:buNone/>
            </a:pPr>
            <a:r>
              <a:rPr b="0" sz="3000" lang="en">
                <a:latin typeface="Verdana"/>
                <a:ea typeface="Verdana"/>
                <a:cs typeface="Verdana"/>
                <a:sym typeface="Verdana"/>
              </a:rPr>
              <a:t>we help you find and manage information</a:t>
            </a:r>
          </a:p>
        </p:txBody>
      </p:sp>
      <p:sp>
        <p:nvSpPr>
          <p:cNvPr id="239" name="Shape 239"/>
          <p:cNvSpPr/>
          <p:nvPr/>
        </p:nvSpPr>
        <p:spPr>
          <a:xfrm>
            <a:off y="1438858" x="981099"/>
            <a:ext cy="5090710" cx="73668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0" name="Shape 240"/>
          <p:cNvSpPr txBox="1"/>
          <p:nvPr/>
        </p:nvSpPr>
        <p:spPr>
          <a:xfrm>
            <a:off y="6537925" x="952625"/>
            <a:ext cy="267000" cx="7475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1000" lang="en">
                <a:solidFill>
                  <a:srgbClr val="565344"/>
                </a:solidFill>
                <a:latin typeface="Verdana"/>
                <a:ea typeface="Verdana"/>
                <a:cs typeface="Verdana"/>
                <a:sym typeface="Verdana"/>
              </a:rPr>
              <a:t>Photo by Will Lion, via Flickr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y="274637" x="146163"/>
            <a:ext cy="2217299" cx="39953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000" lang="en">
                <a:latin typeface="Verdana"/>
                <a:ea typeface="Verdana"/>
                <a:cs typeface="Verdana"/>
                <a:sym typeface="Verdana"/>
              </a:rPr>
              <a:t>Sometimes there's just</a:t>
            </a:r>
            <a:r>
              <a:rPr lang="en"/>
              <a:t> </a:t>
            </a:r>
            <a:r>
              <a:rPr b="0" sz="3000" lang="en">
                <a:latin typeface="Verdana"/>
                <a:ea typeface="Verdana"/>
                <a:cs typeface="Verdana"/>
                <a:sym typeface="Verdana"/>
              </a:rPr>
              <a:t>too much</a:t>
            </a:r>
          </a:p>
        </p:txBody>
      </p:sp>
      <p:sp>
        <p:nvSpPr>
          <p:cNvPr id="246" name="Shape 246"/>
          <p:cNvSpPr/>
          <p:nvPr/>
        </p:nvSpPr>
        <p:spPr>
          <a:xfrm>
            <a:off y="311828" x="4255650"/>
            <a:ext cy="6185958" cx="45935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47" name="Shape 247"/>
          <p:cNvSpPr txBox="1"/>
          <p:nvPr/>
        </p:nvSpPr>
        <p:spPr>
          <a:xfrm>
            <a:off y="6459875" x="4243907"/>
            <a:ext cy="364800" cx="4766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http://otgilbert.piccsy.com/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y="274637" x="457200"/>
            <a:ext cy="7449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Students can get lost</a:t>
            </a:r>
          </a:p>
        </p:txBody>
      </p:sp>
      <p:sp>
        <p:nvSpPr>
          <p:cNvPr id="253" name="Shape 253"/>
          <p:cNvSpPr/>
          <p:nvPr/>
        </p:nvSpPr>
        <p:spPr>
          <a:xfrm>
            <a:off y="1397731" x="723132"/>
            <a:ext cy="5159517" cx="75278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8" name="Shape 258"/>
          <p:cNvSpPr/>
          <p:nvPr/>
        </p:nvSpPr>
        <p:spPr>
          <a:xfrm>
            <a:off y="210398" x="1936628"/>
            <a:ext cy="6147452" cx="50327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59" name="Shape 259"/>
          <p:cNvSpPr txBox="1"/>
          <p:nvPr/>
        </p:nvSpPr>
        <p:spPr>
          <a:xfrm>
            <a:off y="6354375" x="1874931"/>
            <a:ext cy="417300" cx="68196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http://jabberworks.livejournal.com/518224.html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y="274637" x="457200"/>
            <a:ext cy="6203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        How can we help you?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y="1278098" x="457200"/>
            <a:ext cy="52898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66" name="Shape 266"/>
          <p:cNvSpPr/>
          <p:nvPr/>
        </p:nvSpPr>
        <p:spPr>
          <a:xfrm>
            <a:off y="1148714" x="2183831"/>
            <a:ext cy="5419283" cx="46477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y="274637" x="457200"/>
            <a:ext cy="3083999" cx="40563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What can we do for you?</a:t>
            </a:r>
          </a:p>
          <a:p>
            <a:r>
              <a:t/>
            </a:r>
          </a:p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(Nothing is too difficult)</a:t>
            </a:r>
          </a:p>
        </p:txBody>
      </p:sp>
      <p:sp>
        <p:nvSpPr>
          <p:cNvPr id="272" name="Shape 272"/>
          <p:cNvSpPr/>
          <p:nvPr/>
        </p:nvSpPr>
        <p:spPr>
          <a:xfrm>
            <a:off y="95250" x="4554812"/>
            <a:ext cy="6667500" cx="43529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3" name="Shape 273"/>
          <p:cNvSpPr txBox="1"/>
          <p:nvPr/>
        </p:nvSpPr>
        <p:spPr>
          <a:xfrm>
            <a:off y="5808757" x="47021"/>
            <a:ext cy="939900" cx="42341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Image source: http://img-thumb.ffffound.com/static-data/assets/6/973acdd98201c3245b67c72991aa2a96050a82c5_s.jpg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y="332564" x="106070"/>
            <a:ext cy="6384600" cx="4917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"/>
              <a:t>Let us know!</a:t>
            </a:r>
          </a:p>
          <a:p>
            <a:pPr rtl="0" lvl="0">
              <a:buNone/>
            </a:pPr>
            <a:r>
              <a:rPr sz="2400" lang="en"/>
              <a:t>Perhaps -</a:t>
            </a:r>
          </a:p>
          <a:p>
            <a:r>
              <a:t/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Resource or assignment development 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Collaborative teaching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Specialist teaching (information fluencies; responsible &amp; ethical online behaviour)</a:t>
            </a:r>
          </a:p>
          <a:p>
            <a:pPr rtl="0" lvl="0" indent="-3810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2400" lang="en"/>
              <a:t>Collaborative workspaces; engagement through social media (eg blogs)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79" name="Shape 279"/>
          <p:cNvSpPr/>
          <p:nvPr/>
        </p:nvSpPr>
        <p:spPr>
          <a:xfrm>
            <a:off y="945055" x="5325294"/>
            <a:ext cy="4967888" cx="37235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y="274637" x="54938"/>
            <a:ext cy="754500" cx="89595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000" lang="en">
                <a:latin typeface="Verdana"/>
                <a:ea typeface="Verdana"/>
                <a:cs typeface="Verdana"/>
                <a:sym typeface="Verdana"/>
              </a:rPr>
              <a:t>    We see the task beyond the technology</a:t>
            </a:r>
          </a:p>
        </p:txBody>
      </p:sp>
      <p:sp>
        <p:nvSpPr>
          <p:cNvPr id="285" name="Shape 285"/>
          <p:cNvSpPr/>
          <p:nvPr/>
        </p:nvSpPr>
        <p:spPr>
          <a:xfrm>
            <a:off y="1221716" x="892636"/>
            <a:ext cy="5468284" cx="73038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y="350700" x="430950"/>
            <a:ext cy="725099" cx="8282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Check out our online curriculum resources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91" name="Shape 291"/>
          <p:cNvSpPr/>
          <p:nvPr/>
        </p:nvSpPr>
        <p:spPr>
          <a:xfrm>
            <a:off y="1197450" x="1056538"/>
            <a:ext cy="5586564" cx="73862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ctrTitle"/>
          </p:nvPr>
        </p:nvSpPr>
        <p:spPr>
          <a:xfrm>
            <a:off y="146760" x="685800"/>
            <a:ext cy="8111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600" lang="en">
                <a:latin typeface="Verdana"/>
                <a:ea typeface="Verdana"/>
                <a:cs typeface="Verdana"/>
                <a:sym typeface="Verdana"/>
              </a:rPr>
              <a:t>But we also more than a space</a:t>
            </a:r>
          </a:p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y="1579066" x="542020"/>
            <a:ext cy="4954499" cx="8297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>
              <a:buNone/>
            </a:pP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"The library of the future is a platform for participation and cooperation with users increasingly sharing information among themselves as well as drawing on the library’s resources." Charles Leadbeater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y="274637" x="457200"/>
            <a:ext cy="559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How you can help us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y="1044484" x="5379857"/>
            <a:ext cy="5839799" cx="3804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please send maximum of 6 students to the library with a note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talk to us</a:t>
            </a:r>
          </a:p>
          <a:p>
            <a:r>
              <a:t/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give us time to prepare quality resources</a:t>
            </a:r>
          </a:p>
          <a:p>
            <a:r>
              <a:t/>
            </a:r>
          </a:p>
          <a:p>
            <a:pPr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collaborate with us</a:t>
            </a:r>
          </a:p>
        </p:txBody>
      </p:sp>
      <p:sp>
        <p:nvSpPr>
          <p:cNvPr id="298" name="Shape 298"/>
          <p:cNvSpPr/>
          <p:nvPr/>
        </p:nvSpPr>
        <p:spPr>
          <a:xfrm>
            <a:off y="1367512" x="103007"/>
            <a:ext cy="3514725" cx="52768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2" name="Shape 3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y="150226" x="457200"/>
            <a:ext cy="7851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lang="en">
                <a:latin typeface="Verdana"/>
                <a:ea typeface="Verdana"/>
                <a:cs typeface="Verdana"/>
                <a:sym typeface="Verdana"/>
              </a:rPr>
              <a:t>Read our blog!</a:t>
            </a:r>
          </a:p>
        </p:txBody>
      </p:sp>
      <p:sp>
        <p:nvSpPr>
          <p:cNvPr id="304" name="Shape 304"/>
          <p:cNvSpPr/>
          <p:nvPr/>
        </p:nvSpPr>
        <p:spPr>
          <a:xfrm>
            <a:off y="1413744" x="208275"/>
            <a:ext cy="5299565" cx="87140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5" name="Shape 305"/>
          <p:cNvSpPr txBox="1"/>
          <p:nvPr/>
        </p:nvSpPr>
        <p:spPr>
          <a:xfrm>
            <a:off y="940025" x="431300"/>
            <a:ext cy="334500" cx="8256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http://melbhslibrary.wordpress.com/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/>
        </p:nvSpPr>
        <p:spPr>
          <a:xfrm>
            <a:off y="164500" x="1081011"/>
            <a:ext cy="714599" cx="6371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600" lang="en">
                <a:latin typeface="Verdana"/>
                <a:ea typeface="Verdana"/>
                <a:cs typeface="Verdana"/>
                <a:sym typeface="Verdana"/>
              </a:rPr>
              <a:t>    Don't forget to unplug</a:t>
            </a:r>
          </a:p>
        </p:txBody>
      </p:sp>
      <p:sp>
        <p:nvSpPr>
          <p:cNvPr id="311" name="Shape 311"/>
          <p:cNvSpPr/>
          <p:nvPr/>
        </p:nvSpPr>
        <p:spPr>
          <a:xfrm>
            <a:off y="879100" x="868671"/>
            <a:ext cy="5559365" cx="740665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12" name="Shape 312"/>
          <p:cNvSpPr txBox="1"/>
          <p:nvPr/>
        </p:nvSpPr>
        <p:spPr>
          <a:xfrm>
            <a:off y="6490275" x="1574525"/>
            <a:ext cy="319499" cx="55047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http://wordpainting.tumblr.com/post/19393858053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y="101135" x="685800"/>
            <a:ext cy="2972999" cx="41282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b="0" sz="3600" lang="en">
                <a:latin typeface="Verdana"/>
                <a:ea typeface="Verdana"/>
                <a:cs typeface="Verdana"/>
                <a:sym typeface="Verdana"/>
              </a:rPr>
              <a:t>The team</a:t>
            </a:r>
          </a:p>
        </p:txBody>
      </p:sp>
      <p:sp>
        <p:nvSpPr>
          <p:cNvPr id="52" name="Shape 52"/>
          <p:cNvSpPr/>
          <p:nvPr/>
        </p:nvSpPr>
        <p:spPr>
          <a:xfrm>
            <a:off y="0" x="4812234"/>
            <a:ext cy="6857999" cx="41118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3" name="Shape 53"/>
          <p:cNvSpPr txBox="1"/>
          <p:nvPr/>
        </p:nvSpPr>
        <p:spPr>
          <a:xfrm>
            <a:off y="5970517" x="81550"/>
            <a:ext cy="747900" cx="4668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Photo source: http://www.behance.net/gallery/MASCOTA-Feria-de-Barcelona/2316388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idx="1" type="subTitle"/>
          </p:nvPr>
        </p:nvSpPr>
        <p:spPr>
          <a:xfrm>
            <a:off y="180091" x="685800"/>
            <a:ext cy="9524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600"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Library staff</a:t>
            </a:r>
          </a:p>
        </p:txBody>
      </p:sp>
      <p:sp>
        <p:nvSpPr>
          <p:cNvPr id="59" name="Shape 59"/>
          <p:cNvSpPr/>
          <p:nvPr/>
        </p:nvSpPr>
        <p:spPr>
          <a:xfrm>
            <a:off y="1065028" x="454540"/>
            <a:ext cy="1455836" cx="196478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0" name="Shape 60"/>
          <p:cNvSpPr/>
          <p:nvPr/>
        </p:nvSpPr>
        <p:spPr>
          <a:xfrm>
            <a:off y="1019993" x="6416198"/>
            <a:ext cy="1545906" cx="150981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1" name="Shape 61"/>
          <p:cNvSpPr/>
          <p:nvPr/>
        </p:nvSpPr>
        <p:spPr>
          <a:xfrm>
            <a:off y="3831916" x="3292759"/>
            <a:ext cy="1497209" cx="196679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62" name="Shape 62"/>
          <p:cNvSpPr/>
          <p:nvPr/>
        </p:nvSpPr>
        <p:spPr>
          <a:xfrm>
            <a:off y="3594523" x="5970479"/>
            <a:ext cy="1806580" cx="240124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sp>
        <p:nvSpPr>
          <p:cNvPr id="63" name="Shape 63"/>
          <p:cNvSpPr txBox="1"/>
          <p:nvPr/>
        </p:nvSpPr>
        <p:spPr>
          <a:xfrm>
            <a:off y="2475850" x="510100"/>
            <a:ext cy="288899" cx="1916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Maggie Arundell - teacher librarian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y="2445425" x="3323250"/>
            <a:ext cy="273600" cx="1946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Tania Sheko - Teacher librarian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2536675" x="6410100"/>
            <a:ext cy="225299" cx="1863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Marie Buckland - Teacher librarian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5425977" x="3265005"/>
            <a:ext cy="519899" cx="20222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Jenny Krasnowski - Library technician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y="5441050" x="5984325"/>
            <a:ext cy="288899" cx="20985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Denise Beanland - Library technician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y="5423083" x="601325"/>
            <a:ext cy="398099" cx="2083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Barbara McColl - Teacher librarian</a:t>
            </a:r>
          </a:p>
        </p:txBody>
      </p:sp>
      <p:sp>
        <p:nvSpPr>
          <p:cNvPr id="69" name="Shape 69"/>
          <p:cNvSpPr/>
          <p:nvPr/>
        </p:nvSpPr>
        <p:spPr>
          <a:xfrm>
            <a:off y="3397594" x="685800"/>
            <a:ext cy="2028383" cx="174220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</p:sp>
      <p:sp>
        <p:nvSpPr>
          <p:cNvPr id="70" name="Shape 70"/>
          <p:cNvSpPr/>
          <p:nvPr/>
        </p:nvSpPr>
        <p:spPr>
          <a:xfrm>
            <a:off y="921625" x="3739279"/>
            <a:ext cy="1556476" cx="115307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/>
        </p:nvSpPr>
        <p:spPr>
          <a:xfrm>
            <a:off y="5870959" x="510100"/>
            <a:ext cy="623700" cx="1916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Maggie Arundell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y="1168125" x="4361403"/>
            <a:ext cy="5139599" cx="45204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Responsible for library management system and collection development 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Working with faculties:</a:t>
            </a:r>
          </a:p>
          <a:p>
            <a:r>
              <a:t/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History and Politics 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Geography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Chemistry</a:t>
            </a:r>
          </a:p>
          <a:p>
            <a:pPr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Biology</a:t>
            </a:r>
          </a:p>
        </p:txBody>
      </p:sp>
      <p:sp>
        <p:nvSpPr>
          <p:cNvPr id="77" name="Shape 77"/>
          <p:cNvSpPr/>
          <p:nvPr/>
        </p:nvSpPr>
        <p:spPr>
          <a:xfrm>
            <a:off y="194059" x="244712"/>
            <a:ext cy="5676900" cx="2867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/>
        </p:nvSpPr>
        <p:spPr>
          <a:xfrm>
            <a:off y="6182038" x="526669"/>
            <a:ext cy="583499" cx="1474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Marie Buckland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663528" x="3952245"/>
            <a:ext cy="5705100" cx="46931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Responsible for - </a:t>
            </a:r>
          </a:p>
          <a:p>
            <a:r>
              <a:t/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Reading promotion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Literature support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Working with faculties:</a:t>
            </a:r>
          </a:p>
          <a:p>
            <a:r>
              <a:t/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Commerce and Legal Studies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Maths 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Accounting 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Business Management, 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Economics</a:t>
            </a:r>
          </a:p>
          <a:p>
            <a:pPr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English</a:t>
            </a:r>
          </a:p>
        </p:txBody>
      </p:sp>
      <p:sp>
        <p:nvSpPr>
          <p:cNvPr id="84" name="Shape 84"/>
          <p:cNvSpPr/>
          <p:nvPr/>
        </p:nvSpPr>
        <p:spPr>
          <a:xfrm>
            <a:off y="673602" x="162074"/>
            <a:ext cy="4651289" cx="35130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/>
        </p:nvSpPr>
        <p:spPr>
          <a:xfrm>
            <a:off y="3747642" x="601325"/>
            <a:ext cy="382799" cx="2083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Barbara McColl</a:t>
            </a:r>
          </a:p>
        </p:txBody>
      </p:sp>
      <p:sp>
        <p:nvSpPr>
          <p:cNvPr id="90" name="Shape 90"/>
          <p:cNvSpPr/>
          <p:nvPr/>
        </p:nvSpPr>
        <p:spPr>
          <a:xfrm>
            <a:off y="920439" x="477852"/>
            <a:ext cy="2574337" cx="22066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1" name="Shape 91"/>
          <p:cNvSpPr txBox="1"/>
          <p:nvPr/>
        </p:nvSpPr>
        <p:spPr>
          <a:xfrm>
            <a:off y="648329" x="3155975"/>
            <a:ext cy="5644500" cx="53678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Responsible for - 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Reading promotion</a:t>
            </a:r>
          </a:p>
          <a:p>
            <a:r>
              <a:t/>
            </a:r>
          </a:p>
          <a:p>
            <a:pPr rtl="0" lvl="0">
              <a:buNone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Working with faculties:</a:t>
            </a:r>
          </a:p>
          <a:p>
            <a:r>
              <a:t/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English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Psychology</a:t>
            </a:r>
          </a:p>
          <a:p>
            <a:pPr rtl="0"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Drama</a:t>
            </a:r>
          </a:p>
          <a:p>
            <a:pPr lvl="0" indent="-317500" marL="457200">
              <a:buClr>
                <a:srgbClr val="000000"/>
              </a:buClr>
              <a:buSzPct val="97222"/>
              <a:buFont typeface="Arial"/>
              <a:buChar char="•"/>
            </a:pPr>
            <a:r>
              <a:rPr sz="2400" lang="en">
                <a:latin typeface="Verdana"/>
                <a:ea typeface="Verdana"/>
                <a:cs typeface="Verdana"/>
                <a:sym typeface="Verdana"/>
              </a:rPr>
              <a:t>Health and Human Development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